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68" r:id="rId4"/>
    <p:sldId id="269" r:id="rId5"/>
    <p:sldId id="258" r:id="rId6"/>
    <p:sldId id="259" r:id="rId7"/>
    <p:sldId id="260" r:id="rId8"/>
    <p:sldId id="265" r:id="rId9"/>
    <p:sldId id="270" r:id="rId10"/>
    <p:sldId id="271" r:id="rId11"/>
    <p:sldId id="263" r:id="rId12"/>
    <p:sldId id="262" r:id="rId13"/>
    <p:sldId id="266" r:id="rId14"/>
    <p:sldId id="267" r:id="rId15"/>
    <p:sldId id="261" r:id="rId16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50185" autoAdjust="0"/>
  </p:normalViewPr>
  <p:slideViewPr>
    <p:cSldViewPr snapToObjects="1">
      <p:cViewPr varScale="1">
        <p:scale>
          <a:sx n="86" d="100"/>
          <a:sy n="86" d="100"/>
        </p:scale>
        <p:origin x="-120" y="-3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A0D46F-8579-F241-8FCE-E40527D4552D}" type="datetime1">
              <a:rPr lang="en-US" smtClean="0"/>
              <a:t>8/11/17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1C630-91CB-794E-B553-316E8E339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1104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png>
</file>

<file path=ppt/media/image2.png>
</file>

<file path=ppt/media/image3.jpe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0BD1D-CA41-7442-B310-048BA4BC7E53}" type="datetime1">
              <a:rPr lang="en-US" smtClean="0"/>
              <a:t>8/11/17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B5C88A-3AB3-7F45-90B4-7B14D29B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677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5C88A-3AB3-7F45-90B4-7B14D29B5E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91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Fermibooth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1259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2" descr="fermi_logo_sm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3363" y="0"/>
            <a:ext cx="1057275" cy="93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48200" y="2130425"/>
            <a:ext cx="38100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400" y="3886200"/>
            <a:ext cx="36576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17988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52343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9875" y="100013"/>
            <a:ext cx="1997075" cy="6184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5475" y="100013"/>
            <a:ext cx="5842000" cy="6184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39448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E087E6-E752-5947-9713-64ECD713FC7B}" type="datetime1">
              <a:rPr lang="en-US" smtClean="0"/>
              <a:t>8/11/17</a:t>
            </a:fld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512E0E-63F5-5047-8C96-E7D637464E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064486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470961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5475" y="1257300"/>
            <a:ext cx="3919538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7413" y="1257300"/>
            <a:ext cx="3919537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B3AB7F-6974-3D4B-AA2D-73CEF2EC2FAF}" type="datetime1">
              <a:rPr lang="en-US" smtClean="0"/>
              <a:t>8/11/17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03C8D7-9C1B-B146-B907-C9F06FEFCD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24569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52400"/>
            <a:ext cx="7543800" cy="62269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5382A4-A93F-7542-ADD3-9C66D6CAD18E}" type="datetime1">
              <a:rPr lang="en-US" smtClean="0"/>
              <a:t>8/11/17</a:t>
            </a:fld>
            <a:endParaRPr lang="en-US"/>
          </a:p>
        </p:txBody>
      </p:sp>
      <p:sp>
        <p:nvSpPr>
          <p:cNvPr id="9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9E3483-3D05-DF46-AA4A-FA1E8F96B6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26926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6DBBC-2186-0046-A669-219E0F5B10F1}" type="datetime1">
              <a:rPr lang="en-US" smtClean="0"/>
              <a:t>8/11/17</a:t>
            </a:fld>
            <a:endParaRPr lang="en-US"/>
          </a:p>
        </p:txBody>
      </p:sp>
      <p:sp>
        <p:nvSpPr>
          <p:cNvPr id="5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334A76-F4C8-9540-A054-640AD929017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78092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A2663-AA9B-9C45-8B9A-34CAF2BA0713}" type="datetime1">
              <a:rPr lang="en-US" smtClean="0"/>
              <a:t>8/11/17</a:t>
            </a:fld>
            <a:endParaRPr lang="en-US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AE47BE-A181-764D-B6C7-018788F5CC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55981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19EA3C-9AEE-EB4D-86B0-AFCAF7A64C09}" type="datetime1">
              <a:rPr lang="en-US" smtClean="0"/>
              <a:t>8/11/17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2F670E-194E-E842-94EC-1A6E341B81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962920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3948788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001000" y="0"/>
            <a:ext cx="1152525" cy="1131888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30300" y="100013"/>
            <a:ext cx="6870700" cy="65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5475" y="1257300"/>
            <a:ext cx="7991475" cy="50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29" name="Line 8"/>
          <p:cNvSpPr>
            <a:spLocks noChangeShapeType="1"/>
          </p:cNvSpPr>
          <p:nvPr/>
        </p:nvSpPr>
        <p:spPr bwMode="auto">
          <a:xfrm>
            <a:off x="1173163" y="817563"/>
            <a:ext cx="6827837" cy="0"/>
          </a:xfrm>
          <a:prstGeom prst="line">
            <a:avLst/>
          </a:prstGeom>
          <a:noFill/>
          <a:ln w="57150" cmpd="thickThin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030" name="Picture 22" descr="fermi_logo_small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52525" cy="101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Footer Placeholder 15"/>
          <p:cNvSpPr>
            <a:spLocks noGrp="1"/>
          </p:cNvSpPr>
          <p:nvPr>
            <p:ph type="ftr" sz="quarter" idx="3"/>
          </p:nvPr>
        </p:nvSpPr>
        <p:spPr>
          <a:xfrm>
            <a:off x="3124200" y="640080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2"/>
          </p:nvPr>
        </p:nvSpPr>
        <p:spPr>
          <a:xfrm>
            <a:off x="625475" y="640080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4C4EE88C-2E60-B84B-8839-AC387F03A942}" type="datetime1">
              <a:rPr lang="en-US" smtClean="0"/>
              <a:t>8/11/17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FCE8D597-EDFA-8B44-80BB-7FA4171DD9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3" r:id="rId2"/>
    <p:sldLayoutId id="2147483700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701" r:id="rId9"/>
    <p:sldLayoutId id="2147483702" r:id="rId10"/>
    <p:sldLayoutId id="2147483703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 b="1">
          <a:solidFill>
            <a:srgbClr val="0033CC"/>
          </a:solidFill>
          <a:latin typeface="+mn-lt"/>
          <a:ea typeface="ＭＳ Ｐゴシック" pitchFamily="-112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rgbClr val="FF0000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b="1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2.07246" TargetMode="External"/><Relationship Id="rId4" Type="http://schemas.openxmlformats.org/officeDocument/2006/relationships/hyperlink" Target="https://arxiv.org/abs/1704.03910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abs/1407.790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4.03910" TargetMode="External"/><Relationship Id="rId4" Type="http://schemas.openxmlformats.org/officeDocument/2006/relationships/hyperlink" Target="https://arxiv.org/abs/1602.07246" TargetMode="External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7"/>
          <p:cNvSpPr>
            <a:spLocks noGrp="1"/>
          </p:cNvSpPr>
          <p:nvPr>
            <p:ph type="ctrTitle"/>
          </p:nvPr>
        </p:nvSpPr>
        <p:spPr>
          <a:xfrm>
            <a:off x="4724400" y="1196752"/>
            <a:ext cx="3810000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latin typeface="Arial" charset="0"/>
              </a:rPr>
              <a:t>A study of the </a:t>
            </a:r>
            <a:r>
              <a:rPr lang="en-US" i="1" dirty="0" smtClean="0">
                <a:latin typeface="Arial" charset="0"/>
              </a:rPr>
              <a:t>Fermi</a:t>
            </a:r>
            <a:r>
              <a:rPr lang="en-US" dirty="0" smtClean="0">
                <a:latin typeface="Arial" charset="0"/>
              </a:rPr>
              <a:t> bubbles near the Galactic plane</a:t>
            </a:r>
            <a:endParaRPr lang="en-US" dirty="0">
              <a:latin typeface="Arial" charset="0"/>
            </a:endParaRPr>
          </a:p>
        </p:txBody>
      </p:sp>
      <p:sp>
        <p:nvSpPr>
          <p:cNvPr id="3" name="Subtitle 18"/>
          <p:cNvSpPr>
            <a:spLocks noGrp="1"/>
          </p:cNvSpPr>
          <p:nvPr>
            <p:ph type="subTitle" idx="1"/>
          </p:nvPr>
        </p:nvSpPr>
        <p:spPr>
          <a:xfrm>
            <a:off x="4724400" y="3068960"/>
            <a:ext cx="3657600" cy="17526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Arial" charset="0"/>
              </a:rPr>
              <a:t>Dmitry </a:t>
            </a:r>
            <a:r>
              <a:rPr lang="en-US" dirty="0" err="1" smtClean="0">
                <a:latin typeface="Arial" charset="0"/>
              </a:rPr>
              <a:t>Malyshev</a:t>
            </a:r>
            <a:r>
              <a:rPr lang="en-US" dirty="0" smtClean="0">
                <a:latin typeface="Arial" charset="0"/>
              </a:rPr>
              <a:t>,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Laura </a:t>
            </a:r>
            <a:r>
              <a:rPr lang="en-US" dirty="0" err="1" smtClean="0">
                <a:latin typeface="Arial" charset="0"/>
              </a:rPr>
              <a:t>Herold</a:t>
            </a:r>
            <a:endParaRPr lang="en-US" dirty="0" smtClean="0">
              <a:latin typeface="Arial" charset="0"/>
            </a:endParaRPr>
          </a:p>
        </p:txBody>
      </p:sp>
      <p:sp>
        <p:nvSpPr>
          <p:cNvPr id="4" name="Subtitle 18"/>
          <p:cNvSpPr txBox="1">
            <a:spLocks/>
          </p:cNvSpPr>
          <p:nvPr/>
        </p:nvSpPr>
        <p:spPr bwMode="auto">
          <a:xfrm>
            <a:off x="4343400" y="5892800"/>
            <a:ext cx="4431695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rgbClr val="0033CC"/>
                </a:solidFill>
                <a:latin typeface="+mn-lt"/>
                <a:ea typeface="ＭＳ Ｐゴシック" pitchFamily="-112" charset="-128"/>
              </a:defRPr>
            </a:lvl2pPr>
            <a:lvl3pPr marL="914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rgbClr val="FF0000"/>
                </a:solidFill>
                <a:latin typeface="+mn-lt"/>
                <a:ea typeface="ＭＳ Ｐゴシック" pitchFamily="-112" charset="-128"/>
              </a:defRPr>
            </a:lvl3pPr>
            <a:lvl4pPr marL="1371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4pPr>
            <a:lvl5pPr marL="18288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5pPr>
            <a:lvl6pPr marL="22860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743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200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657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r>
              <a:rPr lang="en-US" dirty="0" smtClean="0">
                <a:latin typeface="Arial" charset="0"/>
              </a:rPr>
              <a:t>Fermi LAT diffuse meeting</a:t>
            </a:r>
          </a:p>
          <a:p>
            <a:r>
              <a:rPr lang="en-US" dirty="0" smtClean="0">
                <a:latin typeface="Arial" charset="0"/>
              </a:rPr>
              <a:t>August 15, 2017</a:t>
            </a:r>
            <a:endParaRPr lang="en-US" dirty="0">
              <a:latin typeface="Arial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Residual + bubbles (</a:t>
            </a:r>
            <a:r>
              <a:rPr lang="en-US" dirty="0" err="1" smtClean="0"/>
              <a:t>Dima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Residual + bubbles + GC excess:</a:t>
            </a:r>
          </a:p>
          <a:p>
            <a:pPr lvl="1"/>
            <a:r>
              <a:rPr lang="en-US" dirty="0" smtClean="0"/>
              <a:t>NB: there is no PS mask within R = 10</a:t>
            </a:r>
            <a:r>
              <a:rPr lang="en-US" baseline="30000" dirty="0" smtClean="0"/>
              <a:t>o</a:t>
            </a:r>
            <a:r>
              <a:rPr lang="en-US" dirty="0" smtClean="0"/>
              <a:t> from the GC</a:t>
            </a:r>
          </a:p>
          <a:p>
            <a:pPr lvl="1"/>
            <a:r>
              <a:rPr lang="en-US" dirty="0" smtClean="0"/>
              <a:t>@Laura: put 3 large maps, maybe vertical?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5" name="Picture 4" descr="Screen Shot 2017-08-09 at 14.01.5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08140"/>
            <a:ext cx="9144000" cy="196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256376"/>
      </p:ext>
    </p:extLst>
  </p:cSld>
  <p:clrMapOvr>
    <a:masterClrMapping/>
  </p:clrMapOvr>
  <p:transition xmlns:p14="http://schemas.microsoft.com/office/powerpoint/2010/main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Latitude profiles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9552" y="4509120"/>
            <a:ext cx="70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Longitude profiles east and west of GC (</a:t>
            </a:r>
            <a:r>
              <a:rPr lang="en-US" dirty="0" smtClean="0">
                <a:sym typeface="Wingdings"/>
              </a:rPr>
              <a:t>-10 </a:t>
            </a:r>
            <a:r>
              <a:rPr lang="en-US" dirty="0">
                <a:sym typeface="Wingdings"/>
              </a:rPr>
              <a:t>&lt; l &lt; </a:t>
            </a:r>
            <a:r>
              <a:rPr lang="en-US" dirty="0" smtClean="0">
                <a:sym typeface="Wingdings"/>
              </a:rPr>
              <a:t>10 </a:t>
            </a:r>
            <a:r>
              <a:rPr lang="en-US" dirty="0" err="1">
                <a:sym typeface="Wingdings"/>
              </a:rPr>
              <a:t>deg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76262" y="5085184"/>
            <a:ext cx="7991475" cy="1636291"/>
          </a:xfrm>
        </p:spPr>
        <p:txBody>
          <a:bodyPr/>
          <a:lstStyle/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Left-right asymmetry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Models agree well (on southern hemisphere)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" name="Picture 9" descr="Profiles_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26" y="1017541"/>
            <a:ext cx="4655440" cy="3491580"/>
          </a:xfrm>
          <a:prstGeom prst="rect">
            <a:avLst/>
          </a:prstGeom>
        </p:spPr>
      </p:pic>
      <p:pic>
        <p:nvPicPr>
          <p:cNvPr id="11" name="Picture 10" descr="Profiles_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83" y="1017540"/>
            <a:ext cx="4668011" cy="350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11560" y="4509120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Left-right asymmetry</a:t>
            </a:r>
            <a:endParaRPr lang="en-US" dirty="0"/>
          </a:p>
        </p:txBody>
      </p:sp>
      <p:pic>
        <p:nvPicPr>
          <p:cNvPr id="12" name="Picture 11" descr="SED_all_left-right__l=5_b=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5" y="1051459"/>
            <a:ext cx="4610215" cy="3457661"/>
          </a:xfrm>
          <a:prstGeom prst="rect">
            <a:avLst/>
          </a:prstGeom>
        </p:spPr>
      </p:pic>
      <p:pic>
        <p:nvPicPr>
          <p:cNvPr id="11" name="Picture 10" descr="SED_all_left-right__l=-5_b=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354" y="1054426"/>
            <a:ext cx="4606258" cy="345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4" name="Picture 3" descr="SED_all_left-right__l=-5_b=-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908721"/>
            <a:ext cx="3956083" cy="2967062"/>
          </a:xfrm>
          <a:prstGeom prst="rect">
            <a:avLst/>
          </a:prstGeom>
        </p:spPr>
      </p:pic>
      <p:pic>
        <p:nvPicPr>
          <p:cNvPr id="5" name="Picture 4" descr="SED_all_left-right__l=-5_b=-8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3841001"/>
            <a:ext cx="3956083" cy="2967062"/>
          </a:xfrm>
          <a:prstGeom prst="rect">
            <a:avLst/>
          </a:prstGeom>
        </p:spPr>
      </p:pic>
      <p:pic>
        <p:nvPicPr>
          <p:cNvPr id="6" name="Picture 5" descr="SED_all_left-right__l=5_b=-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908720"/>
            <a:ext cx="3956083" cy="2967062"/>
          </a:xfrm>
          <a:prstGeom prst="rect">
            <a:avLst/>
          </a:prstGeom>
        </p:spPr>
      </p:pic>
      <p:pic>
        <p:nvPicPr>
          <p:cNvPr id="7" name="Picture 6" descr="SED_all_left-right__l=5_b=-8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3875782"/>
            <a:ext cx="3956083" cy="296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33784"/>
      </p:ext>
    </p:extLst>
  </p:cSld>
  <p:clrMapOvr>
    <a:masterClrMapping/>
  </p:clrMapOvr>
  <p:transition xmlns:p14="http://schemas.microsoft.com/office/powerpoint/2010/main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8" name="Picture 7" descr="SED_all_left-right__l=-5_b=8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912514"/>
            <a:ext cx="3951024" cy="2963268"/>
          </a:xfrm>
          <a:prstGeom prst="rect">
            <a:avLst/>
          </a:prstGeom>
        </p:spPr>
      </p:pic>
      <p:pic>
        <p:nvPicPr>
          <p:cNvPr id="9" name="Picture 8" descr="SED_all_left-right__l=5_b=8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912513"/>
            <a:ext cx="3956083" cy="2967063"/>
          </a:xfrm>
          <a:prstGeom prst="rect">
            <a:avLst/>
          </a:prstGeom>
        </p:spPr>
      </p:pic>
      <p:pic>
        <p:nvPicPr>
          <p:cNvPr id="10" name="Picture 9" descr="SED_all_left-right__l=5_b=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3841001"/>
            <a:ext cx="3956083" cy="2967062"/>
          </a:xfrm>
          <a:prstGeom prst="rect">
            <a:avLst/>
          </a:prstGeom>
        </p:spPr>
      </p:pic>
      <p:pic>
        <p:nvPicPr>
          <p:cNvPr id="11" name="Picture 10" descr="SED_all_left-right__l=-5_b=4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700" y="3851290"/>
            <a:ext cx="3921236" cy="294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015743"/>
      </p:ext>
    </p:extLst>
  </p:cSld>
  <p:clrMapOvr>
    <a:masterClrMapping/>
  </p:clrMapOvr>
  <p:transition xmlns:p14="http://schemas.microsoft.com/office/powerpoint/2010/main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 smtClean="0"/>
              <a:t>End of September:</a:t>
            </a:r>
            <a:r>
              <a:rPr lang="en-US" dirty="0" smtClean="0"/>
              <a:t> Finish analysis (physics interpretation: fit IC and π</a:t>
            </a:r>
            <a:r>
              <a:rPr lang="en-US" baseline="30000" dirty="0" smtClean="0"/>
              <a:t>0</a:t>
            </a:r>
            <a:r>
              <a:rPr lang="en-US" dirty="0" smtClean="0"/>
              <a:t> spectra, particle lifetimes, total energy output in terms of </a:t>
            </a:r>
            <a:r>
              <a:rPr lang="en-US" dirty="0" err="1" smtClean="0"/>
              <a:t>SNe</a:t>
            </a:r>
            <a:r>
              <a:rPr lang="en-US" dirty="0" smtClean="0"/>
              <a:t>)</a:t>
            </a:r>
            <a:endParaRPr lang="en-US" baseline="300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u="sng" dirty="0" smtClean="0"/>
              <a:t>October:</a:t>
            </a:r>
            <a:r>
              <a:rPr lang="en-US" dirty="0" smtClean="0"/>
              <a:t> Present more results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 smtClean="0"/>
              <a:t>End of October:</a:t>
            </a:r>
            <a:r>
              <a:rPr lang="en-US" dirty="0" smtClean="0"/>
              <a:t> Finish draft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86669"/>
      </p:ext>
    </p:extLst>
  </p:cSld>
  <p:clrMapOvr>
    <a:masterClrMapping/>
  </p:clrMapOvr>
  <p:transition xmlns:p14="http://schemas.microsoft.com/office/powerpoint/2010/main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 about the </a:t>
            </a:r>
            <a:r>
              <a:rPr lang="en-US" dirty="0" smtClean="0"/>
              <a:t>project </a:t>
            </a:r>
            <a:r>
              <a:rPr lang="en-US" dirty="0"/>
              <a:t>(</a:t>
            </a:r>
            <a:r>
              <a:rPr lang="en-US" dirty="0" err="1"/>
              <a:t>Dima</a:t>
            </a:r>
            <a:r>
              <a:rPr lang="en-US" dirty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People involved: </a:t>
            </a:r>
            <a:endParaRPr lang="en-US" dirty="0" smtClean="0"/>
          </a:p>
          <a:p>
            <a:pPr lvl="1"/>
            <a:r>
              <a:rPr lang="en-US" dirty="0" err="1" smtClean="0"/>
              <a:t>Dima</a:t>
            </a:r>
            <a:r>
              <a:rPr lang="en-US" dirty="0" smtClean="0"/>
              <a:t> </a:t>
            </a:r>
            <a:r>
              <a:rPr lang="en-US" dirty="0" err="1" smtClean="0"/>
              <a:t>Malyshev</a:t>
            </a:r>
            <a:r>
              <a:rPr lang="en-US" dirty="0" smtClean="0"/>
              <a:t>, </a:t>
            </a:r>
            <a:r>
              <a:rPr lang="en-US" dirty="0" smtClean="0"/>
              <a:t>Laura </a:t>
            </a:r>
            <a:r>
              <a:rPr lang="en-US" dirty="0" err="1" smtClean="0"/>
              <a:t>Herold</a:t>
            </a:r>
            <a:endParaRPr lang="en-US" dirty="0"/>
          </a:p>
          <a:p>
            <a:r>
              <a:rPr lang="en-US" dirty="0" smtClean="0"/>
              <a:t>Category of </a:t>
            </a:r>
            <a:r>
              <a:rPr lang="en-US" dirty="0" smtClean="0"/>
              <a:t>project: II</a:t>
            </a:r>
          </a:p>
          <a:p>
            <a:pPr lvl="1"/>
            <a:r>
              <a:rPr lang="en-US" dirty="0" smtClean="0"/>
              <a:t>Follow up work on the bubbles</a:t>
            </a:r>
          </a:p>
          <a:p>
            <a:pPr lvl="1"/>
            <a:r>
              <a:rPr lang="en-US" dirty="0" smtClean="0"/>
              <a:t>Some results on the bubbles at low latitudes were already published in:</a:t>
            </a:r>
            <a:endParaRPr lang="en-US" dirty="0"/>
          </a:p>
          <a:p>
            <a:pPr lvl="2"/>
            <a:r>
              <a:rPr lang="en-US" dirty="0" smtClean="0"/>
              <a:t>the Fermi LAT diffuse paper (</a:t>
            </a:r>
            <a:r>
              <a:rPr lang="en-US" dirty="0" smtClean="0">
                <a:hlinkClick r:id="rId3"/>
              </a:rPr>
              <a:t>arxiv:1602.07246</a:t>
            </a:r>
            <a:r>
              <a:rPr lang="en-US" dirty="0" smtClean="0"/>
              <a:t>) </a:t>
            </a:r>
            <a:endParaRPr lang="en-US" dirty="0"/>
          </a:p>
          <a:p>
            <a:pPr lvl="2"/>
            <a:r>
              <a:rPr lang="en-US" dirty="0" smtClean="0"/>
              <a:t>the pass 8 GC analysis paper (</a:t>
            </a:r>
            <a:r>
              <a:rPr lang="en-US" dirty="0" smtClean="0">
                <a:hlinkClick r:id="rId4"/>
              </a:rPr>
              <a:t>arxiv:1704.03910</a:t>
            </a:r>
            <a:r>
              <a:rPr lang="en-US" dirty="0" smtClean="0"/>
              <a:t>)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4300"/>
      </p:ext>
    </p:extLst>
  </p:cSld>
  <p:clrMapOvr>
    <a:masterClrMapping/>
  </p:clrMapOvr>
  <p:transition xmlns:p14="http://schemas.microsoft.com/office/powerpoint/2010/main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</a:t>
            </a:r>
            <a:r>
              <a:rPr lang="en-US" dirty="0"/>
              <a:t>(</a:t>
            </a:r>
            <a:r>
              <a:rPr lang="en-US" dirty="0" err="1"/>
              <a:t>Dima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 of the Fermi bubbles</a:t>
            </a:r>
          </a:p>
          <a:p>
            <a:pPr lvl="1"/>
            <a:r>
              <a:rPr lang="en-US" dirty="0" smtClean="0"/>
              <a:t>AGN-like emission from </a:t>
            </a:r>
            <a:r>
              <a:rPr lang="en-US" dirty="0" err="1" smtClean="0"/>
              <a:t>Sgr</a:t>
            </a:r>
            <a:r>
              <a:rPr lang="en-US" dirty="0" smtClean="0"/>
              <a:t> A*</a:t>
            </a:r>
          </a:p>
          <a:p>
            <a:pPr lvl="2"/>
            <a:r>
              <a:rPr lang="en-US" dirty="0" smtClean="0"/>
              <a:t>Bubbles are expected to have an hour-glass shape centered at the GC</a:t>
            </a:r>
          </a:p>
          <a:p>
            <a:pPr lvl="1"/>
            <a:r>
              <a:rPr lang="en-US" dirty="0" smtClean="0"/>
              <a:t>Starburst / star formation</a:t>
            </a:r>
          </a:p>
          <a:p>
            <a:pPr lvl="2"/>
            <a:r>
              <a:rPr lang="en-US" dirty="0" smtClean="0"/>
              <a:t>Bubbles don’t need to be centered at the GC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09381"/>
      </p:ext>
    </p:extLst>
  </p:cSld>
  <p:clrMapOvr>
    <a:masterClrMapping/>
  </p:clrMapOvr>
  <p:transition xmlns:p14="http://schemas.microsoft.com/office/powerpoint/2010/main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the bubbles at high latitudes</a:t>
            </a:r>
            <a:r>
              <a:rPr lang="en-US" dirty="0"/>
              <a:t> (</a:t>
            </a:r>
            <a:r>
              <a:rPr lang="en-US" dirty="0" err="1"/>
              <a:t>Dima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Fermi LAT bubbles analysis paper (</a:t>
            </a:r>
            <a:r>
              <a:rPr lang="en-US" dirty="0" smtClean="0">
                <a:hlinkClick r:id="rId2"/>
              </a:rPr>
              <a:t>arxiv:1407.7905</a:t>
            </a:r>
            <a:r>
              <a:rPr lang="en-US" dirty="0" smtClean="0"/>
              <a:t>)</a:t>
            </a:r>
          </a:p>
          <a:p>
            <a:r>
              <a:rPr lang="en-US" dirty="0" smtClean="0"/>
              <a:t>Bubbles at latitudes |b| &gt; 10 </a:t>
            </a:r>
            <a:r>
              <a:rPr lang="en-US" dirty="0" err="1" smtClean="0"/>
              <a:t>deg</a:t>
            </a:r>
            <a:endParaRPr lang="en-US" dirty="0" smtClean="0"/>
          </a:p>
          <a:p>
            <a:pPr lvl="1"/>
            <a:r>
              <a:rPr lang="en-US" dirty="0" smtClean="0"/>
              <a:t>Homogeneous spectrum with a cutoff around 100 </a:t>
            </a:r>
            <a:r>
              <a:rPr lang="en-US" dirty="0" err="1" smtClean="0"/>
              <a:t>GeV</a:t>
            </a:r>
            <a:endParaRPr lang="en-US" dirty="0" smtClean="0"/>
          </a:p>
          <a:p>
            <a:pPr lvl="1"/>
            <a:r>
              <a:rPr lang="en-US" dirty="0" smtClean="0"/>
              <a:t>Homogeneous intensity + cocoon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" name="Picture 4" descr="f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683855"/>
            <a:ext cx="4104456" cy="3591399"/>
          </a:xfrm>
          <a:prstGeom prst="rect">
            <a:avLst/>
          </a:prstGeom>
        </p:spPr>
      </p:pic>
      <p:pic>
        <p:nvPicPr>
          <p:cNvPr id="6" name="Picture 5" descr="f22c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04" y="3150835"/>
            <a:ext cx="4679783" cy="311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112715"/>
      </p:ext>
    </p:extLst>
  </p:cSld>
  <p:clrMapOvr>
    <a:masterClrMapping/>
  </p:clrMapOvr>
  <p:transition xmlns:p14="http://schemas.microsoft.com/office/powerpoint/2010/main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analysis near the Galactic plane</a:t>
            </a:r>
            <a:r>
              <a:rPr lang="en-US" dirty="0"/>
              <a:t> (</a:t>
            </a:r>
            <a:r>
              <a:rPr lang="en-US" dirty="0" err="1"/>
              <a:t>Dima</a:t>
            </a:r>
            <a:r>
              <a:rPr lang="en-US" dirty="0"/>
              <a:t>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Hints of a different behavior near the Galactic center</a:t>
            </a:r>
          </a:p>
          <a:p>
            <a:pPr lvl="1"/>
            <a:r>
              <a:rPr lang="en-US" dirty="0" smtClean="0"/>
              <a:t>No cutoff at high energies</a:t>
            </a:r>
          </a:p>
          <a:p>
            <a:pPr lvl="1"/>
            <a:r>
              <a:rPr lang="en-US" dirty="0" smtClean="0"/>
              <a:t>Higher intensity near the GC</a:t>
            </a:r>
          </a:p>
          <a:p>
            <a:pPr lvl="1"/>
            <a:r>
              <a:rPr lang="en-US" dirty="0" smtClean="0"/>
              <a:t>Displaced from the GC to the right (negative longitudes)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5" name="Picture 4" descr="Screen Shot 2017-08-09 at 18.21.4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5" y="3068434"/>
            <a:ext cx="1872207" cy="23735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3820" y="6020762"/>
            <a:ext cx="3960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800000"/>
                </a:solidFill>
              </a:rPr>
              <a:t>Pass 8 GC analysis Ackermann </a:t>
            </a:r>
            <a:r>
              <a:rPr lang="en-US" sz="1400" dirty="0" smtClean="0">
                <a:solidFill>
                  <a:srgbClr val="800000"/>
                </a:solidFill>
              </a:rPr>
              <a:t>et </a:t>
            </a:r>
            <a:r>
              <a:rPr lang="en-US" sz="1400" dirty="0" smtClean="0">
                <a:solidFill>
                  <a:srgbClr val="800000"/>
                </a:solidFill>
              </a:rPr>
              <a:t>al (2017) </a:t>
            </a:r>
          </a:p>
          <a:p>
            <a:r>
              <a:rPr lang="en-US" sz="1400" dirty="0" smtClean="0">
                <a:hlinkClick r:id="rId3"/>
              </a:rPr>
              <a:t>arxiv</a:t>
            </a:r>
            <a:r>
              <a:rPr lang="en-US" sz="1400" dirty="0">
                <a:hlinkClick r:id="rId3"/>
              </a:rPr>
              <a:t>:</a:t>
            </a:r>
            <a:r>
              <a:rPr lang="en-US" sz="1400" dirty="0" smtClean="0">
                <a:hlinkClick r:id="rId3"/>
              </a:rPr>
              <a:t>1704.03910</a:t>
            </a:r>
            <a:endParaRPr lang="en-US" sz="1400" dirty="0">
              <a:solidFill>
                <a:srgbClr val="8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12160" y="5869721"/>
            <a:ext cx="22210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800000"/>
                </a:solidFill>
              </a:rPr>
              <a:t>Fermi LAT diffuse model</a:t>
            </a:r>
          </a:p>
          <a:p>
            <a:r>
              <a:rPr lang="en-US" sz="1400" dirty="0" err="1" smtClean="0">
                <a:solidFill>
                  <a:srgbClr val="800000"/>
                </a:solidFill>
              </a:rPr>
              <a:t>Acero</a:t>
            </a:r>
            <a:r>
              <a:rPr lang="en-US" sz="1400" dirty="0" smtClean="0">
                <a:solidFill>
                  <a:srgbClr val="800000"/>
                </a:solidFill>
              </a:rPr>
              <a:t> </a:t>
            </a:r>
            <a:r>
              <a:rPr lang="en-US" sz="1400" dirty="0" smtClean="0">
                <a:solidFill>
                  <a:srgbClr val="800000"/>
                </a:solidFill>
              </a:rPr>
              <a:t>et </a:t>
            </a:r>
            <a:r>
              <a:rPr lang="en-US" sz="1400" dirty="0" smtClean="0">
                <a:solidFill>
                  <a:srgbClr val="800000"/>
                </a:solidFill>
              </a:rPr>
              <a:t>al</a:t>
            </a:r>
            <a:r>
              <a:rPr lang="en-US" sz="1400" dirty="0">
                <a:solidFill>
                  <a:srgbClr val="800000"/>
                </a:solidFill>
              </a:rPr>
              <a:t> </a:t>
            </a:r>
            <a:r>
              <a:rPr lang="en-US" sz="1400" dirty="0" smtClean="0">
                <a:solidFill>
                  <a:srgbClr val="800000"/>
                </a:solidFill>
              </a:rPr>
              <a:t>(2016) </a:t>
            </a:r>
            <a:r>
              <a:rPr lang="en-US" sz="1400" dirty="0">
                <a:solidFill>
                  <a:srgbClr val="800000"/>
                </a:solidFill>
                <a:hlinkClick r:id="rId4"/>
              </a:rPr>
              <a:t>arxiv:1602.07246</a:t>
            </a:r>
            <a:endParaRPr lang="en-US" sz="1400" dirty="0">
              <a:solidFill>
                <a:srgbClr val="800000"/>
              </a:solidFill>
            </a:endParaRPr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 descr="f7b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2867113"/>
            <a:ext cx="2300610" cy="3002608"/>
          </a:xfrm>
          <a:prstGeom prst="rect">
            <a:avLst/>
          </a:prstGeom>
        </p:spPr>
      </p:pic>
      <p:pic>
        <p:nvPicPr>
          <p:cNvPr id="10" name="Picture 9" descr="f13a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3049205"/>
            <a:ext cx="3456162" cy="259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17316"/>
      </p:ext>
    </p:extLst>
  </p:cSld>
  <p:clrMapOvr>
    <a:masterClrMapping/>
  </p:clrMapOvr>
  <p:transition xmlns:p14="http://schemas.microsoft.com/office/powerpoint/2010/main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analysis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Data selection:</a:t>
            </a:r>
          </a:p>
          <a:p>
            <a:r>
              <a:rPr lang="en-US" dirty="0" smtClean="0"/>
              <a:t>Pass 8 Source class (relatively small area)</a:t>
            </a:r>
          </a:p>
          <a:p>
            <a:r>
              <a:rPr lang="en-US" dirty="0" smtClean="0"/>
              <a:t>8 years (August 4, 2008, - August 3, 2016)</a:t>
            </a:r>
          </a:p>
          <a:p>
            <a:r>
              <a:rPr lang="en-US" dirty="0" smtClean="0"/>
              <a:t>Energies between 300 MeV – 1 </a:t>
            </a:r>
            <a:r>
              <a:rPr lang="en-US" dirty="0" err="1" smtClean="0"/>
              <a:t>TeV</a:t>
            </a:r>
            <a:r>
              <a:rPr lang="en-US" dirty="0" smtClean="0"/>
              <a:t> in 24 logarithmic energy bins</a:t>
            </a:r>
          </a:p>
          <a:p>
            <a:r>
              <a:rPr lang="en-US" dirty="0" err="1" smtClean="0"/>
              <a:t>HEALPix</a:t>
            </a:r>
            <a:r>
              <a:rPr lang="en-US" dirty="0" smtClean="0"/>
              <a:t> </a:t>
            </a:r>
            <a:r>
              <a:rPr lang="en-US" dirty="0" err="1" smtClean="0"/>
              <a:t>pixelation</a:t>
            </a:r>
            <a:r>
              <a:rPr lang="en-US" dirty="0" smtClean="0"/>
              <a:t> order 7 (resolution 0.5°)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Analysis strategy:</a:t>
            </a:r>
          </a:p>
          <a:p>
            <a:r>
              <a:rPr lang="en-US" dirty="0" smtClean="0"/>
              <a:t>Very simple model using low-energy Fermi data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>
                <a:sym typeface="Wingdings"/>
              </a:rPr>
              <a:t>n</a:t>
            </a:r>
            <a:r>
              <a:rPr lang="en-US" dirty="0" smtClean="0"/>
              <a:t>ot many assumptions necessary</a:t>
            </a:r>
          </a:p>
          <a:p>
            <a:r>
              <a:rPr lang="en-US" dirty="0" smtClean="0"/>
              <a:t>Comparison with GALPROP model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17761"/>
      </p:ext>
    </p:extLst>
  </p:cSld>
  <p:clrMapOvr>
    <a:masterClrMapping/>
  </p:clrMapOvr>
  <p:transition xmlns:p14="http://schemas.microsoft.com/office/powerpoint/2010/main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low-</a:t>
            </a:r>
            <a:r>
              <a:rPr lang="en-US" smtClean="0"/>
              <a:t>energy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Components:</a:t>
            </a:r>
          </a:p>
          <a:p>
            <a:r>
              <a:rPr lang="en-US" dirty="0" smtClean="0"/>
              <a:t>Low-energy </a:t>
            </a:r>
            <a:r>
              <a:rPr lang="en-US" i="1" dirty="0" smtClean="0"/>
              <a:t>Fermi</a:t>
            </a:r>
            <a:r>
              <a:rPr lang="en-US" dirty="0" smtClean="0"/>
              <a:t> data (600 </a:t>
            </a:r>
            <a:r>
              <a:rPr lang="en-US" dirty="0" err="1" smtClean="0"/>
              <a:t>Mev</a:t>
            </a:r>
            <a:r>
              <a:rPr lang="en-US" dirty="0" smtClean="0"/>
              <a:t> – 1.6 </a:t>
            </a:r>
            <a:r>
              <a:rPr lang="en-US" dirty="0" err="1" smtClean="0"/>
              <a:t>GeV</a:t>
            </a:r>
            <a:r>
              <a:rPr lang="en-US" dirty="0" smtClean="0"/>
              <a:t>) as a spatial template for foreground (softer spectrum than bubbles): </a:t>
            </a:r>
            <a:r>
              <a:rPr lang="en-US" dirty="0" err="1" smtClean="0">
                <a:solidFill>
                  <a:srgbClr val="FF0000"/>
                </a:solidFill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</a:rPr>
              <a:t>low</a:t>
            </a:r>
            <a:endParaRPr lang="en-US" baseline="-25000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Constant value: 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Normalization of </a:t>
            </a:r>
            <a:r>
              <a:rPr lang="en-US" dirty="0" err="1" smtClean="0">
                <a:solidFill>
                  <a:srgbClr val="FF0000"/>
                </a:solidFill>
                <a:sym typeface="Wingdings"/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  <a:sym typeface="Wingdings"/>
              </a:rPr>
              <a:t>low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c</a:t>
            </a:r>
            <a:r>
              <a:rPr lang="en-US" dirty="0" smtClean="0">
                <a:sym typeface="Wingdings"/>
              </a:rPr>
              <a:t> are fitted to higher-energy data in 4 </a:t>
            </a:r>
            <a:r>
              <a:rPr lang="en-US" dirty="0" err="1" smtClean="0">
                <a:sym typeface="Wingdings"/>
              </a:rPr>
              <a:t>deg</a:t>
            </a:r>
            <a:r>
              <a:rPr lang="en-US" dirty="0" smtClean="0">
                <a:sym typeface="Wingdings"/>
              </a:rPr>
              <a:t> latitude stripes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Region of bubbles is excluded (-20 &lt; l &lt; 20 </a:t>
            </a:r>
            <a:r>
              <a:rPr lang="en-US" dirty="0" err="1" smtClean="0">
                <a:sym typeface="Wingdings"/>
              </a:rPr>
              <a:t>deg</a:t>
            </a:r>
            <a:r>
              <a:rPr lang="en-US" dirty="0" smtClean="0">
                <a:sym typeface="Wingdings"/>
              </a:rPr>
              <a:t>)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Point sources are masked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Screen Shot 2017-08-09 at 14.01.3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1128"/>
            <a:ext cx="9144000" cy="191607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86669"/>
      </p:ext>
    </p:extLst>
  </p:cSld>
  <p:clrMapOvr>
    <a:masterClrMapping/>
  </p:clrMapOvr>
  <p:transition xmlns:p14="http://schemas.microsoft.com/office/powerpoint/2010/main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boxes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Components:</a:t>
            </a:r>
          </a:p>
          <a:p>
            <a:r>
              <a:rPr lang="en-US" dirty="0" smtClean="0"/>
              <a:t>As before: </a:t>
            </a:r>
            <a:r>
              <a:rPr lang="en-US" dirty="0" err="1" smtClean="0">
                <a:solidFill>
                  <a:srgbClr val="FF0000"/>
                </a:solidFill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</a:rPr>
              <a:t>low</a:t>
            </a:r>
            <a:r>
              <a:rPr lang="en-US" sz="1400" dirty="0" smtClean="0">
                <a:solidFill>
                  <a:srgbClr val="FF0000"/>
                </a:solidFill>
              </a:rPr>
              <a:t>, </a:t>
            </a:r>
            <a:r>
              <a:rPr lang="en-US" dirty="0">
                <a:solidFill>
                  <a:srgbClr val="FF0000"/>
                </a:solidFill>
              </a:rPr>
              <a:t>c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Rectangles of constant value covering the </a:t>
            </a:r>
            <a:r>
              <a:rPr lang="en-US" i="1" dirty="0" smtClean="0"/>
              <a:t>Fermi</a:t>
            </a:r>
            <a:r>
              <a:rPr lang="en-US" dirty="0" smtClean="0"/>
              <a:t> bubbles: </a:t>
            </a:r>
            <a:r>
              <a:rPr lang="en-US" dirty="0" smtClean="0">
                <a:solidFill>
                  <a:srgbClr val="FF0000"/>
                </a:solidFill>
              </a:rPr>
              <a:t>b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Normalization of </a:t>
            </a:r>
            <a:r>
              <a:rPr lang="en-US" dirty="0" err="1" smtClean="0">
                <a:solidFill>
                  <a:srgbClr val="FF0000"/>
                </a:solidFill>
                <a:sym typeface="Wingdings"/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  <a:sym typeface="Wingdings"/>
              </a:rPr>
              <a:t>low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c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b</a:t>
            </a:r>
            <a:r>
              <a:rPr lang="en-US" dirty="0" smtClean="0">
                <a:sym typeface="Wingdings"/>
              </a:rPr>
              <a:t> are fitted to higher-energy data in 4 </a:t>
            </a:r>
            <a:r>
              <a:rPr lang="en-US" dirty="0" err="1" smtClean="0">
                <a:sym typeface="Wingdings"/>
              </a:rPr>
              <a:t>deg</a:t>
            </a:r>
            <a:r>
              <a:rPr lang="en-US" dirty="0" smtClean="0">
                <a:sym typeface="Wingdings"/>
              </a:rPr>
              <a:t> latitude stripes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Point sources are masked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8" name="Picture 7" descr="Boxes_0.6-1.6GeV_smallmask_bubblesexcl_highEsmooth_symmask_with0stripe_mediu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3709507"/>
            <a:ext cx="4702516" cy="298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69772"/>
      </p:ext>
    </p:extLst>
  </p:cSld>
  <p:clrMapOvr>
    <a:masterClrMapping/>
  </p:clrMapOvr>
  <p:transition xmlns:p14="http://schemas.microsoft.com/office/powerpoint/2010/main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GALPROP model + </a:t>
            </a:r>
            <a:r>
              <a:rPr lang="en-US" dirty="0"/>
              <a:t>PS </a:t>
            </a:r>
            <a:r>
              <a:rPr lang="en-US" dirty="0" smtClean="0"/>
              <a:t>refitting </a:t>
            </a:r>
            <a:r>
              <a:rPr lang="en-US" dirty="0"/>
              <a:t>(</a:t>
            </a:r>
            <a:r>
              <a:rPr lang="en-US" dirty="0" err="1"/>
              <a:t>Dima</a:t>
            </a:r>
            <a:r>
              <a:rPr lang="en-US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r>
              <a:rPr lang="en-US" dirty="0" smtClean="0"/>
              <a:t>Same analysis as in the Pass 8 GC excess study (Sample model)</a:t>
            </a:r>
          </a:p>
          <a:p>
            <a:r>
              <a:rPr lang="en-US" dirty="0" smtClean="0"/>
              <a:t>Templates:</a:t>
            </a:r>
          </a:p>
          <a:p>
            <a:pPr lvl="1"/>
            <a:r>
              <a:rPr lang="en-US" dirty="0" smtClean="0"/>
              <a:t>Gas correlated (π</a:t>
            </a:r>
            <a:r>
              <a:rPr lang="en-US" baseline="30000" dirty="0" smtClean="0"/>
              <a:t>0</a:t>
            </a:r>
            <a:r>
              <a:rPr lang="en-US" dirty="0" smtClean="0"/>
              <a:t> and </a:t>
            </a:r>
            <a:r>
              <a:rPr lang="en-US" dirty="0" err="1" smtClean="0"/>
              <a:t>brems</a:t>
            </a:r>
            <a:r>
              <a:rPr lang="en-US" dirty="0" smtClean="0"/>
              <a:t>) in 5 rings</a:t>
            </a:r>
          </a:p>
          <a:p>
            <a:pPr lvl="1"/>
            <a:r>
              <a:rPr lang="en-US" dirty="0" smtClean="0"/>
              <a:t>IC in 3 components corresponding to IR, starlight, CMB</a:t>
            </a:r>
          </a:p>
          <a:p>
            <a:pPr lvl="1"/>
            <a:r>
              <a:rPr lang="en-US" dirty="0" smtClean="0"/>
              <a:t>Geometric Loop I, Sun, Moon, Isotropic</a:t>
            </a:r>
          </a:p>
          <a:p>
            <a:pPr lvl="1"/>
            <a:r>
              <a:rPr lang="en-US" dirty="0" smtClean="0"/>
              <a:t>Bubbles at |b| &gt; 10 </a:t>
            </a:r>
            <a:r>
              <a:rPr lang="en-US" dirty="0" err="1" smtClean="0"/>
              <a:t>deg</a:t>
            </a:r>
            <a:endParaRPr lang="en-US" dirty="0" smtClean="0"/>
          </a:p>
          <a:p>
            <a:pPr lvl="1"/>
            <a:r>
              <a:rPr lang="en-US" dirty="0" smtClean="0"/>
              <a:t>GC excess (</a:t>
            </a:r>
            <a:r>
              <a:rPr lang="en-US" dirty="0" err="1" smtClean="0"/>
              <a:t>gNFW</a:t>
            </a:r>
            <a:r>
              <a:rPr lang="en-US" dirty="0" smtClean="0"/>
              <a:t> template)</a:t>
            </a:r>
          </a:p>
          <a:p>
            <a:pPr lvl="1"/>
            <a:r>
              <a:rPr lang="en-US" dirty="0" smtClean="0"/>
              <a:t>3FGL point source + </a:t>
            </a:r>
            <a:r>
              <a:rPr lang="en-US" dirty="0" smtClean="0">
                <a:solidFill>
                  <a:srgbClr val="FF0000"/>
                </a:solidFill>
              </a:rPr>
              <a:t>refit 40 brightest within R = 10</a:t>
            </a:r>
            <a:r>
              <a:rPr lang="en-US" baseline="30000" dirty="0" smtClean="0">
                <a:solidFill>
                  <a:srgbClr val="FF0000"/>
                </a:solidFill>
              </a:rPr>
              <a:t>o</a:t>
            </a:r>
            <a:endParaRPr lang="en-US" dirty="0"/>
          </a:p>
          <a:p>
            <a:pPr lvl="1"/>
            <a:r>
              <a:rPr lang="en-US" dirty="0" smtClean="0"/>
              <a:t>Mask 200 brightest PS outside R = 10</a:t>
            </a:r>
            <a:r>
              <a:rPr lang="en-US" baseline="30000" dirty="0" smtClean="0"/>
              <a:t>o</a:t>
            </a:r>
            <a:endParaRPr lang="en-US" dirty="0" smtClean="0"/>
          </a:p>
          <a:p>
            <a:r>
              <a:rPr lang="en-US" dirty="0" smtClean="0"/>
              <a:t>Fit independently in energy bins up to 600 </a:t>
            </a:r>
            <a:r>
              <a:rPr lang="en-US" dirty="0" err="1" smtClean="0"/>
              <a:t>GeV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22307"/>
      </p:ext>
    </p:extLst>
  </p:cSld>
  <p:clrMapOvr>
    <a:masterClrMapping/>
  </p:clrMapOvr>
  <p:transition xmlns:p14="http://schemas.microsoft.com/office/powerpoint/2010/main"/>
</p:sld>
</file>

<file path=ppt/theme/theme1.xml><?xml version="1.0" encoding="utf-8"?>
<a:theme xmlns:a="http://schemas.openxmlformats.org/drawingml/2006/main" name="Fermi_noBKG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Fermi_noBKG.pot</Template>
  <TotalTime>5102</TotalTime>
  <Words>647</Words>
  <Application>Microsoft Macintosh PowerPoint</Application>
  <PresentationFormat>On-screen Show (4:3)</PresentationFormat>
  <Paragraphs>118</Paragraphs>
  <Slides>15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Fermi_noBKG</vt:lpstr>
      <vt:lpstr>A study of the Fermi bubbles near the Galactic plane</vt:lpstr>
      <vt:lpstr>General information about the project (Dima)</vt:lpstr>
      <vt:lpstr>Motivation (Dima)</vt:lpstr>
      <vt:lpstr>Properties of the bubbles at high latitudes (Dima)</vt:lpstr>
      <vt:lpstr>Previous analysis near the Galactic plane (Dima)</vt:lpstr>
      <vt:lpstr>This analysis</vt:lpstr>
      <vt:lpstr>The low-energy model</vt:lpstr>
      <vt:lpstr>The boxes model</vt:lpstr>
      <vt:lpstr>GALPROP model + PS refitting (Dima)</vt:lpstr>
      <vt:lpstr>Residual + bubbles (Dima)</vt:lpstr>
      <vt:lpstr>Latitude profiles</vt:lpstr>
      <vt:lpstr>Spectra</vt:lpstr>
      <vt:lpstr>Spectra</vt:lpstr>
      <vt:lpstr>Spectra</vt:lpstr>
      <vt:lpstr>Timeline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Omodei Nicola</dc:creator>
  <cp:lastModifiedBy>Dmitry</cp:lastModifiedBy>
  <cp:revision>69</cp:revision>
  <dcterms:created xsi:type="dcterms:W3CDTF">2009-10-20T16:37:35Z</dcterms:created>
  <dcterms:modified xsi:type="dcterms:W3CDTF">2017-08-11T18:35:16Z</dcterms:modified>
</cp:coreProperties>
</file>

<file path=docProps/thumbnail.jpeg>
</file>